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74" r:id="rId6"/>
    <p:sldId id="259" r:id="rId7"/>
    <p:sldId id="268" r:id="rId8"/>
    <p:sldId id="269" r:id="rId9"/>
    <p:sldId id="270" r:id="rId10"/>
    <p:sldId id="271" r:id="rId11"/>
    <p:sldId id="279" r:id="rId12"/>
    <p:sldId id="261" r:id="rId13"/>
    <p:sldId id="275" r:id="rId14"/>
    <p:sldId id="266" r:id="rId15"/>
    <p:sldId id="276" r:id="rId16"/>
    <p:sldId id="278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4694"/>
  </p:normalViewPr>
  <p:slideViewPr>
    <p:cSldViewPr snapToGrid="0" snapToObjects="1">
      <p:cViewPr varScale="1">
        <p:scale>
          <a:sx n="118" d="100"/>
          <a:sy n="118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0C44-2AA2-834A-87C0-7A7B1385C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“Data” </a:t>
            </a:r>
            <a:r>
              <a:rPr lang="en-US" dirty="0" err="1"/>
              <a:t>joBs</a:t>
            </a:r>
            <a:r>
              <a:rPr lang="en-US" dirty="0"/>
              <a:t> in the US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3FAFB-BAB9-7749-A96D-C37818CDD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Shilpa </a:t>
            </a:r>
            <a:r>
              <a:rPr lang="en-US" dirty="0" err="1"/>
              <a:t>Muralidhar</a:t>
            </a:r>
            <a:r>
              <a:rPr lang="en-US" dirty="0"/>
              <a:t> , Will Copeland, Han Yang</a:t>
            </a:r>
          </a:p>
        </p:txBody>
      </p:sp>
    </p:spTree>
    <p:extLst>
      <p:ext uri="{BB962C8B-B14F-4D97-AF65-F5344CB8AC3E}">
        <p14:creationId xmlns:p14="http://schemas.microsoft.com/office/powerpoint/2010/main" val="1395291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E289-ECCC-AB49-8CAF-97AFF152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CONT’D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DC284-9251-D34B-AC86-0F61BE5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452" y="2360429"/>
            <a:ext cx="5087075" cy="823804"/>
          </a:xfrm>
        </p:spPr>
        <p:txBody>
          <a:bodyPr/>
          <a:lstStyle/>
          <a:p>
            <a:r>
              <a:rPr lang="en-US" b="1" dirty="0"/>
              <a:t>Skills Worth Investing</a:t>
            </a:r>
            <a:r>
              <a:rPr lang="en-US" sz="1800" dirty="0"/>
              <a:t>: Python, Spark, Java, Hadoop, Machine Learning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21FBEF-1292-8141-98C6-50CB731C60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193" y="3184232"/>
            <a:ext cx="4892145" cy="293528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AEA570-0A1C-B24F-B425-6A9CEBD72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Essential Skills: </a:t>
            </a:r>
            <a:r>
              <a:rPr lang="en-US" sz="1800" dirty="0"/>
              <a:t>SQL, R, Tableau, SAS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EE6B398-D154-5E49-BEFB-F16586173E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68534" y="2925763"/>
            <a:ext cx="4892145" cy="2935287"/>
          </a:xfrm>
        </p:spPr>
      </p:pic>
    </p:spTree>
    <p:extLst>
      <p:ext uri="{BB962C8B-B14F-4D97-AF65-F5344CB8AC3E}">
        <p14:creationId xmlns:p14="http://schemas.microsoft.com/office/powerpoint/2010/main" val="31790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DE01-3976-6141-852B-A445813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Industries have the most jobs?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06A1-B68A-3543-8978-B769CC86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92" y="2027926"/>
            <a:ext cx="7294538" cy="41279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307D3B-F8EE-C34B-AEC8-7B39F4E1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479" y="2210112"/>
            <a:ext cx="3523094" cy="16303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B38A9C-A9B3-8C4A-9329-E24182D27FFB}"/>
              </a:ext>
            </a:extLst>
          </p:cNvPr>
          <p:cNvSpPr txBox="1"/>
          <p:nvPr/>
        </p:nvSpPr>
        <p:spPr>
          <a:xfrm>
            <a:off x="7973479" y="4107024"/>
            <a:ext cx="3401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</a:p>
          <a:p>
            <a:endParaRPr lang="en-US" dirty="0"/>
          </a:p>
          <a:p>
            <a:r>
              <a:rPr lang="en-US" dirty="0"/>
              <a:t>In the Banking and Insurance Industries the demand for data related jobs is not significantly different for different Job Types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72BBEB-7E1D-1549-A051-AAA9AE44E737}"/>
              </a:ext>
            </a:extLst>
          </p:cNvPr>
          <p:cNvSpPr/>
          <p:nvPr/>
        </p:nvSpPr>
        <p:spPr>
          <a:xfrm>
            <a:off x="7973479" y="3025296"/>
            <a:ext cx="3523094" cy="266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9412B-6DA9-2544-AAFF-C5798FBBC397}"/>
              </a:ext>
            </a:extLst>
          </p:cNvPr>
          <p:cNvSpPr/>
          <p:nvPr/>
        </p:nvSpPr>
        <p:spPr>
          <a:xfrm>
            <a:off x="7973479" y="3493008"/>
            <a:ext cx="3523094" cy="28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DE01-3976-6141-852B-A445813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Industries have the most jobs?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06A1-B68A-3543-8978-B769CC86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92" y="2027926"/>
            <a:ext cx="7294538" cy="41279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307D3B-F8EE-C34B-AEC8-7B39F4E1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479" y="2210112"/>
            <a:ext cx="3523094" cy="16303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B38A9C-A9B3-8C4A-9329-E24182D27FFB}"/>
              </a:ext>
            </a:extLst>
          </p:cNvPr>
          <p:cNvSpPr txBox="1"/>
          <p:nvPr/>
        </p:nvSpPr>
        <p:spPr>
          <a:xfrm>
            <a:off x="7973479" y="4107024"/>
            <a:ext cx="3401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</a:p>
          <a:p>
            <a:endParaRPr lang="en-US" dirty="0"/>
          </a:p>
          <a:p>
            <a:r>
              <a:rPr lang="en-US" dirty="0"/>
              <a:t>In the Banking and Insurance Industries the demand for data related jobs is not significantly different for different Job Types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72BBEB-7E1D-1549-A051-AAA9AE44E737}"/>
              </a:ext>
            </a:extLst>
          </p:cNvPr>
          <p:cNvSpPr/>
          <p:nvPr/>
        </p:nvSpPr>
        <p:spPr>
          <a:xfrm>
            <a:off x="7973479" y="3025296"/>
            <a:ext cx="3523094" cy="266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9412B-6DA9-2544-AAFF-C5798FBBC397}"/>
              </a:ext>
            </a:extLst>
          </p:cNvPr>
          <p:cNvSpPr/>
          <p:nvPr/>
        </p:nvSpPr>
        <p:spPr>
          <a:xfrm>
            <a:off x="7973479" y="3493008"/>
            <a:ext cx="3523094" cy="28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DE01-3976-6141-852B-A445813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Industries have the most jobs in Texas?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0485C-5019-ED41-B8A4-686B1F92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00" y="2070645"/>
            <a:ext cx="7885937" cy="4421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85758-3DB1-FF44-BAD4-20862DB8A2F6}"/>
              </a:ext>
            </a:extLst>
          </p:cNvPr>
          <p:cNvSpPr txBox="1"/>
          <p:nvPr/>
        </p:nvSpPr>
        <p:spPr>
          <a:xfrm>
            <a:off x="581192" y="3110720"/>
            <a:ext cx="2948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Higher Demand for Data Scientists in Consulting and Business Services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Higher Demand for Data Engineers in Banking and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62312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DE01-3976-6141-852B-A445813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jobs pay for data Analysts?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98065-8DDD-CF4C-8357-003F2BFD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28" y="1887529"/>
            <a:ext cx="8709543" cy="48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4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7BCC-FCDA-C243-8026-A1ACF4508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78190B4-3799-6D43-BE59-9F499BA1CD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112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2930D-E104-7442-9010-5B322C68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4" y="960119"/>
            <a:ext cx="9498061" cy="512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4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8AE8-6BB8-5F41-8A7C-1D1DA7E2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science-related jobs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1BE6-468F-6443-9244-9E5B85A1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2.5 quintillion bytes of data is generated everyday.</a:t>
            </a:r>
          </a:p>
          <a:p>
            <a:endParaRPr lang="en-US" dirty="0"/>
          </a:p>
          <a:p>
            <a:r>
              <a:rPr lang="en-US" dirty="0"/>
              <a:t>Shortage of supply of Data Science workers.</a:t>
            </a:r>
          </a:p>
          <a:p>
            <a:endParaRPr lang="en-US" dirty="0"/>
          </a:p>
          <a:p>
            <a:r>
              <a:rPr lang="en-US" dirty="0"/>
              <a:t>This project will allow us to plan for our future.</a:t>
            </a:r>
          </a:p>
        </p:txBody>
      </p:sp>
    </p:spTree>
    <p:extLst>
      <p:ext uri="{BB962C8B-B14F-4D97-AF65-F5344CB8AC3E}">
        <p14:creationId xmlns:p14="http://schemas.microsoft.com/office/powerpoint/2010/main" val="127760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8E74-6A4F-8F48-9D49-05E1BEB8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982A8-ADBB-FA43-BA67-A830C03E9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400" dirty="0"/>
              <a:t>Where are the Data Jobs?</a:t>
            </a:r>
          </a:p>
          <a:p>
            <a:pPr algn="ctr"/>
            <a:r>
              <a:rPr lang="en-US" sz="2400" dirty="0"/>
              <a:t>What are the Skillsets needed?</a:t>
            </a:r>
          </a:p>
          <a:p>
            <a:pPr algn="ctr"/>
            <a:r>
              <a:rPr lang="en-US" sz="2400" dirty="0"/>
              <a:t>Which Industries are they in?</a:t>
            </a:r>
          </a:p>
          <a:p>
            <a:pPr algn="ctr"/>
            <a:r>
              <a:rPr lang="en-US" sz="2400" dirty="0"/>
              <a:t>How well do they pay?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4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10D8-7D14-144C-8229-85DEED1F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 acquisition and cleaning: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31300-C224-D141-AFB1-2A092124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1938095"/>
            <a:ext cx="9407103" cy="46103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255E-F652-DC47-8BD5-E5F232C6E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4840" y="2203704"/>
            <a:ext cx="7175967" cy="365509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2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9F77-7623-8348-8C41-A8C74DAD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of data  analyst jobs in the u s 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096C5-2822-1547-912E-59BDCDAE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2122339"/>
            <a:ext cx="8942832" cy="42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7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9F77-7623-8348-8C41-A8C74DAD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Job Types based on Location: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DED61-2CCD-1647-97E4-A5158439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44" y="1850752"/>
            <a:ext cx="7156704" cy="51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5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0C42-0583-8F4D-99F8-1EB35B49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 type  </a:t>
            </a:r>
            <a:r>
              <a:rPr lang="en-US" dirty="0" err="1"/>
              <a:t>v.s</a:t>
            </a:r>
            <a:r>
              <a:rPr lang="en-US" dirty="0"/>
              <a:t>.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FD29F-4FCB-3B4E-9346-0462C0C69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881963"/>
            <a:ext cx="5422390" cy="497603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Job Type </a:t>
            </a:r>
          </a:p>
          <a:p>
            <a:pPr marL="0" indent="0">
              <a:buNone/>
            </a:pPr>
            <a:r>
              <a:rPr lang="en-US" dirty="0"/>
              <a:t>     Data Analyst, Data Engineer, Data Scientist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Skills of Interest </a:t>
            </a:r>
          </a:p>
          <a:p>
            <a:pPr marL="0" indent="0">
              <a:buNone/>
            </a:pPr>
            <a:r>
              <a:rPr lang="en-US" dirty="0"/>
              <a:t>      Programming Language:  Python, Java</a:t>
            </a:r>
          </a:p>
          <a:p>
            <a:pPr marL="0" indent="0">
              <a:buNone/>
            </a:pPr>
            <a:r>
              <a:rPr lang="en-US" dirty="0"/>
              <a:t>      Data Base: SQL</a:t>
            </a:r>
          </a:p>
          <a:p>
            <a:pPr marL="0" indent="0">
              <a:buNone/>
            </a:pPr>
            <a:r>
              <a:rPr lang="en-US" dirty="0"/>
              <a:t>      Statistics: R, SAS, Machine Learning </a:t>
            </a:r>
          </a:p>
          <a:p>
            <a:pPr marL="0" indent="0">
              <a:buNone/>
            </a:pPr>
            <a:r>
              <a:rPr lang="en-US" dirty="0"/>
              <a:t>       Visualization: Tableau</a:t>
            </a:r>
          </a:p>
          <a:p>
            <a:pPr marL="0" indent="0">
              <a:buNone/>
            </a:pPr>
            <a:r>
              <a:rPr lang="en-US" dirty="0"/>
              <a:t>      Computing Framework: Hadoop, Spark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Data Cleaning</a:t>
            </a:r>
          </a:p>
          <a:p>
            <a:pPr marL="0" indent="0">
              <a:buNone/>
            </a:pPr>
            <a:r>
              <a:rPr lang="en-US" dirty="0"/>
              <a:t>      Python Pandas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Data Analysis</a:t>
            </a:r>
          </a:p>
          <a:p>
            <a:pPr marL="0" indent="0">
              <a:buNone/>
            </a:pPr>
            <a:r>
              <a:rPr lang="en-US" dirty="0"/>
              <a:t>      Chi-square Test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A719F7-F2BB-FF49-990A-7D68B72CE4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0737" y="1984374"/>
            <a:ext cx="3746598" cy="4873752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EC1B4C-7D98-5F4B-BC62-D1FD5C235D8E}"/>
              </a:ext>
            </a:extLst>
          </p:cNvPr>
          <p:cNvSpPr/>
          <p:nvPr/>
        </p:nvSpPr>
        <p:spPr>
          <a:xfrm>
            <a:off x="8890967" y="2156452"/>
            <a:ext cx="1786270" cy="4529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CDE40-EB76-2043-B390-0B198F8A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Cont’d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6382DA4-B7DA-CA49-BD55-CE4C66AD732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96876" y="2237895"/>
          <a:ext cx="5607050" cy="2560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48287">
                  <a:extLst>
                    <a:ext uri="{9D8B030D-6E8A-4147-A177-3AD203B41FA5}">
                      <a16:colId xmlns:a16="http://schemas.microsoft.com/office/drawing/2014/main" val="3090676908"/>
                    </a:ext>
                  </a:extLst>
                </a:gridCol>
                <a:gridCol w="1000419">
                  <a:extLst>
                    <a:ext uri="{9D8B030D-6E8A-4147-A177-3AD203B41FA5}">
                      <a16:colId xmlns:a16="http://schemas.microsoft.com/office/drawing/2014/main" val="746264879"/>
                    </a:ext>
                  </a:extLst>
                </a:gridCol>
                <a:gridCol w="754819">
                  <a:extLst>
                    <a:ext uri="{9D8B030D-6E8A-4147-A177-3AD203B41FA5}">
                      <a16:colId xmlns:a16="http://schemas.microsoft.com/office/drawing/2014/main" val="2323472417"/>
                    </a:ext>
                  </a:extLst>
                </a:gridCol>
                <a:gridCol w="1070120">
                  <a:extLst>
                    <a:ext uri="{9D8B030D-6E8A-4147-A177-3AD203B41FA5}">
                      <a16:colId xmlns:a16="http://schemas.microsoft.com/office/drawing/2014/main" val="1799911197"/>
                    </a:ext>
                  </a:extLst>
                </a:gridCol>
                <a:gridCol w="1044393">
                  <a:extLst>
                    <a:ext uri="{9D8B030D-6E8A-4147-A177-3AD203B41FA5}">
                      <a16:colId xmlns:a16="http://schemas.microsoft.com/office/drawing/2014/main" val="3111631923"/>
                    </a:ext>
                  </a:extLst>
                </a:gridCol>
                <a:gridCol w="689012">
                  <a:extLst>
                    <a:ext uri="{9D8B030D-6E8A-4147-A177-3AD203B41FA5}">
                      <a16:colId xmlns:a16="http://schemas.microsoft.com/office/drawing/2014/main" val="31331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 Type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833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3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5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Scientist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7581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C827F92-FE48-C34A-A28B-4E8CD2A16FF1}"/>
              </a:ext>
            </a:extLst>
          </p:cNvPr>
          <p:cNvSpPr/>
          <p:nvPr/>
        </p:nvSpPr>
        <p:spPr>
          <a:xfrm>
            <a:off x="1360969" y="2342858"/>
            <a:ext cx="1839432" cy="2548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661B6EC-96F7-B344-995B-DBFC43A6B9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874602"/>
            <a:ext cx="5486400" cy="3291840"/>
          </a:xfrm>
        </p:spPr>
      </p:pic>
    </p:spTree>
    <p:extLst>
      <p:ext uri="{BB962C8B-B14F-4D97-AF65-F5344CB8AC3E}">
        <p14:creationId xmlns:p14="http://schemas.microsoft.com/office/powerpoint/2010/main" val="320243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0C42-0583-8F4D-99F8-1EB35B49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 </a:t>
            </a:r>
            <a:r>
              <a:rPr lang="en-US" dirty="0" err="1"/>
              <a:t>v.s</a:t>
            </a:r>
            <a:r>
              <a:rPr lang="en-US" dirty="0"/>
              <a:t>.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FD29F-4FCB-3B4E-9346-0462C0C69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881963"/>
            <a:ext cx="5422390" cy="497603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Salary Category </a:t>
            </a:r>
          </a:p>
          <a:p>
            <a:pPr marL="0" indent="0">
              <a:buNone/>
            </a:pPr>
            <a:r>
              <a:rPr lang="en-US" dirty="0"/>
              <a:t>     &lt;80000, 80000-99999, </a:t>
            </a:r>
          </a:p>
          <a:p>
            <a:pPr marL="0" indent="0">
              <a:buNone/>
            </a:pPr>
            <a:r>
              <a:rPr lang="en-US" dirty="0"/>
              <a:t>     100000-119999, 120000-139999, 140000-159999</a:t>
            </a:r>
          </a:p>
          <a:p>
            <a:pPr marL="0" indent="0">
              <a:buNone/>
            </a:pPr>
            <a:r>
              <a:rPr lang="en-US" dirty="0"/>
              <a:t>    &gt;1600000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Skills of Interest </a:t>
            </a:r>
          </a:p>
          <a:p>
            <a:pPr marL="0" indent="0">
              <a:buNone/>
            </a:pPr>
            <a:r>
              <a:rPr lang="en-US" dirty="0"/>
              <a:t>      Programming Language:  Python, Java</a:t>
            </a:r>
          </a:p>
          <a:p>
            <a:pPr marL="0" indent="0">
              <a:buNone/>
            </a:pPr>
            <a:r>
              <a:rPr lang="en-US" dirty="0"/>
              <a:t>      Data Base: SQL</a:t>
            </a:r>
          </a:p>
          <a:p>
            <a:pPr marL="0" indent="0">
              <a:buNone/>
            </a:pPr>
            <a:r>
              <a:rPr lang="en-US" dirty="0"/>
              <a:t>      Statistics: R, SAS, Machine Learning </a:t>
            </a:r>
          </a:p>
          <a:p>
            <a:pPr marL="0" indent="0">
              <a:buNone/>
            </a:pPr>
            <a:r>
              <a:rPr lang="en-US" dirty="0"/>
              <a:t>       Visualization: Tableau</a:t>
            </a:r>
          </a:p>
          <a:p>
            <a:pPr marL="0" indent="0">
              <a:buNone/>
            </a:pPr>
            <a:r>
              <a:rPr lang="en-US" dirty="0"/>
              <a:t>      Computing Framework: Hadoop, Spark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Data Cleaning</a:t>
            </a:r>
          </a:p>
          <a:p>
            <a:pPr marL="0" indent="0">
              <a:buNone/>
            </a:pPr>
            <a:r>
              <a:rPr lang="en-US" dirty="0"/>
              <a:t>      Python Pandas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Data Analysis</a:t>
            </a:r>
          </a:p>
          <a:p>
            <a:pPr marL="0" indent="0">
              <a:buNone/>
            </a:pPr>
            <a:r>
              <a:rPr lang="en-US" dirty="0"/>
              <a:t>      Chi-square Test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92B12F-62E4-2B4C-96EE-F7D3989D93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7884" y="1881963"/>
            <a:ext cx="3730625" cy="479425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00D15B-5663-8846-B00A-BB1ACE806F1A}"/>
              </a:ext>
            </a:extLst>
          </p:cNvPr>
          <p:cNvSpPr/>
          <p:nvPr/>
        </p:nvSpPr>
        <p:spPr>
          <a:xfrm>
            <a:off x="9080205" y="1881963"/>
            <a:ext cx="1668304" cy="4794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7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 animBg="1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509</TotalTime>
  <Words>380</Words>
  <Application>Microsoft Macintosh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Gill Sans MT</vt:lpstr>
      <vt:lpstr>Wingdings 2</vt:lpstr>
      <vt:lpstr>Dividend</vt:lpstr>
      <vt:lpstr>“Data” joBs in the US Market</vt:lpstr>
      <vt:lpstr>Why data science-related jobs ??</vt:lpstr>
      <vt:lpstr>Our Questions:</vt:lpstr>
      <vt:lpstr>Data  acquisition and cleaning:</vt:lpstr>
      <vt:lpstr>Availability of data  analyst jobs in the u s a:</vt:lpstr>
      <vt:lpstr>Comparison of Job Types based on Location:</vt:lpstr>
      <vt:lpstr>Job  type  v.s. skills</vt:lpstr>
      <vt:lpstr>Cont’d</vt:lpstr>
      <vt:lpstr>Salary  v.s. skills</vt:lpstr>
      <vt:lpstr>CONT’D</vt:lpstr>
      <vt:lpstr>Which Industries have the most jobs?</vt:lpstr>
      <vt:lpstr>Which Industries have the most jobs?</vt:lpstr>
      <vt:lpstr>What Industries have the most jobs in Texas?</vt:lpstr>
      <vt:lpstr>How Do jobs pay for data Analysts?</vt:lpstr>
      <vt:lpstr>Thank you!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“Data” joBs in the US Market</dc:title>
  <dc:creator>will copeland</dc:creator>
  <cp:lastModifiedBy>will copeland</cp:lastModifiedBy>
  <cp:revision>24</cp:revision>
  <dcterms:created xsi:type="dcterms:W3CDTF">2019-07-27T15:22:20Z</dcterms:created>
  <dcterms:modified xsi:type="dcterms:W3CDTF">2019-07-30T01:49:48Z</dcterms:modified>
</cp:coreProperties>
</file>